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2225" cx="1828005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da62b95f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4da62b95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c27f4aa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5c27f4aa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da62b95f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4da62b95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hyperlink" Target="https://en.wikipedia.org/wiki/Moving_avera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300">
                <a:solidFill>
                  <a:srgbClr val="FFFFFF"/>
                </a:solidFill>
                <a:latin typeface="Calibri"/>
                <a:ea typeface="Calibri"/>
                <a:cs typeface="Calibri"/>
                <a:sym typeface="Calibri"/>
              </a:rPr>
              <a:t>Calculating moving averages of crypto prices</a:t>
            </a:r>
            <a:endParaRPr sz="93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SMAs and EMAs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 calculate SMAs and EMAs for cryptos</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nvSpPr>
        <p:spPr>
          <a:xfrm>
            <a:off x="344950" y="1813175"/>
            <a:ext cx="16152600" cy="33591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Moving Averages </a:t>
            </a:r>
            <a:r>
              <a:rPr lang="en" sz="3600">
                <a:solidFill>
                  <a:srgbClr val="434343"/>
                </a:solidFill>
                <a:latin typeface="Calibri"/>
                <a:ea typeface="Calibri"/>
                <a:cs typeface="Calibri"/>
                <a:sym typeface="Calibri"/>
              </a:rPr>
              <a:t>(MAs) are widely used indicators in technical analysis that helps smooth out price lines </a:t>
            </a:r>
            <a:r>
              <a:rPr i="1" lang="en" sz="3600">
                <a:solidFill>
                  <a:srgbClr val="434343"/>
                </a:solidFill>
                <a:latin typeface="Calibri"/>
                <a:ea typeface="Calibri"/>
                <a:cs typeface="Calibri"/>
                <a:sym typeface="Calibri"/>
              </a:rPr>
              <a:t>by filtering out the “noise” from random price fluctuations</a:t>
            </a:r>
            <a:r>
              <a:rPr lang="en" sz="3600">
                <a:solidFill>
                  <a:srgbClr val="434343"/>
                </a:solidFill>
                <a:latin typeface="Calibri"/>
                <a:ea typeface="Calibri"/>
                <a:cs typeface="Calibri"/>
                <a:sym typeface="Calibri"/>
              </a:rPr>
              <a:t>. </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MAs follow </a:t>
            </a:r>
            <a:r>
              <a:rPr b="1" lang="en" sz="3000">
                <a:solidFill>
                  <a:srgbClr val="434343"/>
                </a:solidFill>
                <a:latin typeface="Calibri"/>
                <a:ea typeface="Calibri"/>
                <a:cs typeface="Calibri"/>
                <a:sym typeface="Calibri"/>
              </a:rPr>
              <a:t>price trend directions</a:t>
            </a:r>
            <a:r>
              <a:rPr lang="en" sz="3000">
                <a:solidFill>
                  <a:srgbClr val="434343"/>
                </a:solidFill>
                <a:latin typeface="Calibri"/>
                <a:ea typeface="Calibri"/>
                <a:cs typeface="Calibri"/>
                <a:sym typeface="Calibri"/>
              </a:rPr>
              <a:t> and are useful to determine</a:t>
            </a:r>
            <a:r>
              <a:rPr b="1" lang="en" sz="3000">
                <a:solidFill>
                  <a:srgbClr val="434343"/>
                </a:solidFill>
                <a:latin typeface="Calibri"/>
                <a:ea typeface="Calibri"/>
                <a:cs typeface="Calibri"/>
                <a:sym typeface="Calibri"/>
              </a:rPr>
              <a:t> support and resistance levels</a:t>
            </a:r>
            <a:endParaRPr b="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Nevertheless they come with a </a:t>
            </a:r>
            <a:r>
              <a:rPr b="1" lang="en" sz="3000">
                <a:solidFill>
                  <a:srgbClr val="434343"/>
                </a:solidFill>
                <a:latin typeface="Calibri"/>
                <a:ea typeface="Calibri"/>
                <a:cs typeface="Calibri"/>
                <a:sym typeface="Calibri"/>
              </a:rPr>
              <a:t>lag </a:t>
            </a:r>
            <a:r>
              <a:rPr lang="en" sz="3000">
                <a:solidFill>
                  <a:srgbClr val="434343"/>
                </a:solidFill>
                <a:latin typeface="Calibri"/>
                <a:ea typeface="Calibri"/>
                <a:cs typeface="Calibri"/>
                <a:sym typeface="Calibri"/>
              </a:rPr>
              <a:t>because they need a certain number of past price samples to be calculated</a:t>
            </a:r>
            <a:endParaRPr sz="3000">
              <a:solidFill>
                <a:srgbClr val="434343"/>
              </a:solidFill>
              <a:latin typeface="Calibri"/>
              <a:ea typeface="Calibri"/>
              <a:cs typeface="Calibri"/>
              <a:sym typeface="Calibri"/>
            </a:endParaRPr>
          </a:p>
        </p:txBody>
      </p:sp>
      <p:sp>
        <p:nvSpPr>
          <p:cNvPr id="156" name="Google Shape;156;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SMAs and EMAs (1/3)</a:t>
            </a:r>
            <a:endParaRPr sz="4395"/>
          </a:p>
        </p:txBody>
      </p:sp>
      <p:sp>
        <p:nvSpPr>
          <p:cNvPr id="157" name="Google Shape;157;p44"/>
          <p:cNvSpPr txBox="1"/>
          <p:nvPr/>
        </p:nvSpPr>
        <p:spPr>
          <a:xfrm>
            <a:off x="344950" y="6024575"/>
            <a:ext cx="9867300" cy="2327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There are two commonly used types of MAs: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Simple Moving Averages</a:t>
            </a:r>
            <a:r>
              <a:rPr lang="en" sz="3600">
                <a:solidFill>
                  <a:srgbClr val="434343"/>
                </a:solidFill>
                <a:latin typeface="Calibri"/>
                <a:ea typeface="Calibri"/>
                <a:cs typeface="Calibri"/>
                <a:sym typeface="Calibri"/>
              </a:rPr>
              <a:t> (SMAs)</a:t>
            </a:r>
            <a:endParaRPr sz="3600">
              <a:solidFill>
                <a:srgbClr val="434343"/>
              </a:solidFill>
              <a:latin typeface="Calibri"/>
              <a:ea typeface="Calibri"/>
              <a:cs typeface="Calibri"/>
              <a:sym typeface="Calibri"/>
            </a:endParaRPr>
          </a:p>
          <a:p>
            <a:pPr indent="-457200" lvl="1" marL="914400" rtl="0" algn="l">
              <a:lnSpc>
                <a:spcPct val="115000"/>
              </a:lnSpc>
              <a:spcBef>
                <a:spcPts val="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Exponential Moving Averages</a:t>
            </a:r>
            <a:r>
              <a:rPr lang="en" sz="3600">
                <a:solidFill>
                  <a:srgbClr val="434343"/>
                </a:solidFill>
                <a:latin typeface="Calibri"/>
                <a:ea typeface="Calibri"/>
                <a:cs typeface="Calibri"/>
                <a:sym typeface="Calibri"/>
              </a:rPr>
              <a:t> (EMAs)</a:t>
            </a:r>
            <a:endParaRPr sz="3000">
              <a:solidFill>
                <a:srgbClr val="434343"/>
              </a:solidFill>
              <a:latin typeface="Calibri"/>
              <a:ea typeface="Calibri"/>
              <a:cs typeface="Calibri"/>
              <a:sym typeface="Calibri"/>
            </a:endParaRPr>
          </a:p>
        </p:txBody>
      </p:sp>
      <p:pic>
        <p:nvPicPr>
          <p:cNvPr id="158" name="Google Shape;158;p44"/>
          <p:cNvPicPr preferRelativeResize="0"/>
          <p:nvPr/>
        </p:nvPicPr>
        <p:blipFill>
          <a:blip r:embed="rId3">
            <a:alphaModFix/>
          </a:blip>
          <a:stretch>
            <a:fillRect/>
          </a:stretch>
        </p:blipFill>
        <p:spPr>
          <a:xfrm>
            <a:off x="12087615" y="5406650"/>
            <a:ext cx="5566910" cy="406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SMAs and EMAs (2/3)</a:t>
            </a:r>
            <a:endParaRPr sz="4395"/>
          </a:p>
        </p:txBody>
      </p:sp>
      <p:sp>
        <p:nvSpPr>
          <p:cNvPr id="164" name="Google Shape;164;p45"/>
          <p:cNvSpPr txBox="1"/>
          <p:nvPr/>
        </p:nvSpPr>
        <p:spPr>
          <a:xfrm>
            <a:off x="495975" y="1539350"/>
            <a:ext cx="12985800" cy="300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Simple Moving Average (SMA)</a:t>
            </a:r>
            <a:r>
              <a:rPr lang="en" sz="3600">
                <a:solidFill>
                  <a:srgbClr val="434343"/>
                </a:solidFill>
                <a:latin typeface="Calibri"/>
                <a:ea typeface="Calibri"/>
                <a:cs typeface="Calibri"/>
                <a:sym typeface="Calibri"/>
              </a:rPr>
              <a:t> is a </a:t>
            </a:r>
            <a:r>
              <a:rPr i="1" lang="en" sz="3600">
                <a:solidFill>
                  <a:srgbClr val="434343"/>
                </a:solidFill>
                <a:latin typeface="Calibri"/>
                <a:ea typeface="Calibri"/>
                <a:cs typeface="Calibri"/>
                <a:sym typeface="Calibri"/>
              </a:rPr>
              <a:t>mathematical moving average</a:t>
            </a:r>
            <a:r>
              <a:rPr lang="en" sz="3600">
                <a:solidFill>
                  <a:srgbClr val="434343"/>
                </a:solidFill>
                <a:latin typeface="Calibri"/>
                <a:ea typeface="Calibri"/>
                <a:cs typeface="Calibri"/>
                <a:sym typeface="Calibri"/>
              </a:rPr>
              <a:t> calculated on a range of </a:t>
            </a:r>
            <a:r>
              <a:rPr lang="en" sz="3600">
                <a:solidFill>
                  <a:srgbClr val="434343"/>
                </a:solidFill>
                <a:latin typeface="Courier New"/>
                <a:ea typeface="Courier New"/>
                <a:cs typeface="Courier New"/>
                <a:sym typeface="Courier New"/>
              </a:rPr>
              <a:t>M</a:t>
            </a:r>
            <a:r>
              <a:rPr lang="en" sz="3600">
                <a:solidFill>
                  <a:srgbClr val="434343"/>
                </a:solidFill>
                <a:latin typeface="Calibri"/>
                <a:ea typeface="Calibri"/>
                <a:cs typeface="Calibri"/>
                <a:sym typeface="Calibri"/>
              </a:rPr>
              <a:t> time periods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one usually calculates short, medium and long SMAs and compares them</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ourier New"/>
                <a:ea typeface="Courier New"/>
                <a:cs typeface="Courier New"/>
                <a:sym typeface="Courier New"/>
              </a:rPr>
              <a:t>M</a:t>
            </a:r>
            <a:r>
              <a:rPr lang="en" sz="3000">
                <a:solidFill>
                  <a:srgbClr val="434343"/>
                </a:solidFill>
                <a:latin typeface="Calibri"/>
                <a:ea typeface="Calibri"/>
                <a:cs typeface="Calibri"/>
                <a:sym typeface="Calibri"/>
              </a:rPr>
              <a:t> is also the lag of the SMA in following the change in signal trends</a:t>
            </a:r>
            <a:endParaRPr sz="3000">
              <a:solidFill>
                <a:srgbClr val="434343"/>
              </a:solidFill>
              <a:latin typeface="Calibri"/>
              <a:ea typeface="Calibri"/>
              <a:cs typeface="Calibri"/>
              <a:sym typeface="Calibri"/>
            </a:endParaRPr>
          </a:p>
        </p:txBody>
      </p:sp>
      <p:pic>
        <p:nvPicPr>
          <p:cNvPr id="165" name="Google Shape;165;p45"/>
          <p:cNvPicPr preferRelativeResize="0"/>
          <p:nvPr/>
        </p:nvPicPr>
        <p:blipFill>
          <a:blip r:embed="rId3">
            <a:alphaModFix/>
          </a:blip>
          <a:stretch>
            <a:fillRect/>
          </a:stretch>
        </p:blipFill>
        <p:spPr>
          <a:xfrm>
            <a:off x="15423350" y="2446450"/>
            <a:ext cx="1954000" cy="1302675"/>
          </a:xfrm>
          <a:prstGeom prst="rect">
            <a:avLst/>
          </a:prstGeom>
          <a:noFill/>
          <a:ln>
            <a:noFill/>
          </a:ln>
        </p:spPr>
      </p:pic>
      <p:grpSp>
        <p:nvGrpSpPr>
          <p:cNvPr id="166" name="Google Shape;166;p45"/>
          <p:cNvGrpSpPr/>
          <p:nvPr/>
        </p:nvGrpSpPr>
        <p:grpSpPr>
          <a:xfrm>
            <a:off x="495975" y="4358750"/>
            <a:ext cx="17083500" cy="5152825"/>
            <a:chOff x="495975" y="4358750"/>
            <a:chExt cx="17083500" cy="5152825"/>
          </a:xfrm>
        </p:grpSpPr>
        <p:sp>
          <p:nvSpPr>
            <p:cNvPr id="167" name="Google Shape;167;p45"/>
            <p:cNvSpPr txBox="1"/>
            <p:nvPr/>
          </p:nvSpPr>
          <p:spPr>
            <a:xfrm>
              <a:off x="495975" y="4358750"/>
              <a:ext cx="17083500" cy="40488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b="1" lang="en" sz="3600">
                  <a:solidFill>
                    <a:srgbClr val="434343"/>
                  </a:solidFill>
                  <a:latin typeface="Calibri"/>
                  <a:ea typeface="Calibri"/>
                  <a:cs typeface="Calibri"/>
                  <a:sym typeface="Calibri"/>
                </a:rPr>
                <a:t>Exponential Moving Average</a:t>
              </a:r>
              <a:r>
                <a:rPr b="1" lang="en" sz="3600">
                  <a:solidFill>
                    <a:srgbClr val="434343"/>
                  </a:solidFill>
                  <a:latin typeface="Calibri"/>
                  <a:ea typeface="Calibri"/>
                  <a:cs typeface="Calibri"/>
                  <a:sym typeface="Calibri"/>
                </a:rPr>
                <a:t> (EMA)</a:t>
              </a:r>
              <a:r>
                <a:rPr lang="en" sz="3600">
                  <a:solidFill>
                    <a:srgbClr val="434343"/>
                  </a:solidFill>
                  <a:latin typeface="Calibri"/>
                  <a:ea typeface="Calibri"/>
                  <a:cs typeface="Calibri"/>
                  <a:sym typeface="Calibri"/>
                </a:rPr>
                <a:t> is a </a:t>
              </a:r>
              <a:r>
                <a:rPr i="1" lang="en" sz="3600">
                  <a:solidFill>
                    <a:srgbClr val="434343"/>
                  </a:solidFill>
                  <a:latin typeface="Calibri"/>
                  <a:ea typeface="Calibri"/>
                  <a:cs typeface="Calibri"/>
                  <a:sym typeface="Calibri"/>
                </a:rPr>
                <a:t>mathematical</a:t>
              </a:r>
              <a:r>
                <a:rPr lang="en" sz="3600">
                  <a:solidFill>
                    <a:srgbClr val="434343"/>
                  </a:solidFill>
                  <a:latin typeface="Calibri"/>
                  <a:ea typeface="Calibri"/>
                  <a:cs typeface="Calibri"/>
                  <a:sym typeface="Calibri"/>
                </a:rPr>
                <a:t> </a:t>
              </a:r>
              <a:r>
                <a:rPr i="1" lang="en" sz="3600">
                  <a:solidFill>
                    <a:srgbClr val="434343"/>
                  </a:solidFill>
                  <a:latin typeface="Calibri"/>
                  <a:ea typeface="Calibri"/>
                  <a:cs typeface="Calibri"/>
                  <a:sym typeface="Calibri"/>
                </a:rPr>
                <a:t>weighted </a:t>
              </a:r>
              <a:r>
                <a:rPr i="1" lang="en" sz="3600">
                  <a:solidFill>
                    <a:srgbClr val="434343"/>
                  </a:solidFill>
                  <a:latin typeface="Calibri"/>
                  <a:ea typeface="Calibri"/>
                  <a:cs typeface="Calibri"/>
                  <a:sym typeface="Calibri"/>
                </a:rPr>
                <a:t>moving average</a:t>
              </a:r>
              <a:r>
                <a:rPr lang="en" sz="3600">
                  <a:solidFill>
                    <a:srgbClr val="434343"/>
                  </a:solidFill>
                  <a:latin typeface="Calibri"/>
                  <a:ea typeface="Calibri"/>
                  <a:cs typeface="Calibri"/>
                  <a:sym typeface="Calibri"/>
                </a:rPr>
                <a:t> calculated on a range of </a:t>
              </a:r>
              <a:r>
                <a:rPr lang="en" sz="3600">
                  <a:solidFill>
                    <a:srgbClr val="434343"/>
                  </a:solidFill>
                  <a:latin typeface="Courier New"/>
                  <a:ea typeface="Courier New"/>
                  <a:cs typeface="Courier New"/>
                  <a:sym typeface="Courier New"/>
                </a:rPr>
                <a:t>M</a:t>
              </a:r>
              <a:r>
                <a:rPr lang="en" sz="3600">
                  <a:solidFill>
                    <a:srgbClr val="434343"/>
                  </a:solidFill>
                  <a:latin typeface="Calibri"/>
                  <a:ea typeface="Calibri"/>
                  <a:cs typeface="Calibri"/>
                  <a:sym typeface="Calibri"/>
                </a:rPr>
                <a:t> time periods</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different </a:t>
              </a:r>
              <a:r>
                <a:rPr b="1" lang="en" sz="3600">
                  <a:solidFill>
                    <a:srgbClr val="434343"/>
                  </a:solidFill>
                  <a:latin typeface="Courier New"/>
                  <a:ea typeface="Courier New"/>
                  <a:cs typeface="Courier New"/>
                  <a:sym typeface="Courier New"/>
                </a:rPr>
                <a:t>α</a:t>
              </a:r>
              <a:r>
                <a:rPr lang="en" sz="3000">
                  <a:solidFill>
                    <a:srgbClr val="434343"/>
                  </a:solidFill>
                  <a:latin typeface="Calibri"/>
                  <a:ea typeface="Calibri"/>
                  <a:cs typeface="Calibri"/>
                  <a:sym typeface="Calibri"/>
                </a:rPr>
                <a:t> weighs are applied to prices: </a:t>
              </a:r>
              <a:r>
                <a:rPr i="1" lang="en" sz="3000">
                  <a:solidFill>
                    <a:srgbClr val="434343"/>
                  </a:solidFill>
                  <a:latin typeface="Calibri"/>
                  <a:ea typeface="Calibri"/>
                  <a:cs typeface="Calibri"/>
                  <a:sym typeface="Calibri"/>
                </a:rPr>
                <a:t>more recent prices weigh more</a:t>
              </a:r>
              <a:endParaRPr i="1"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EMA for a given day depends on EMAs for all the previous days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one usually calculates short, medium and long EMAs and compares them</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because of the weighs, the lag in following signal trends is reduced with respect to a SMA</a:t>
              </a:r>
              <a:endParaRPr sz="3000">
                <a:solidFill>
                  <a:srgbClr val="434343"/>
                </a:solidFill>
                <a:latin typeface="Calibri"/>
                <a:ea typeface="Calibri"/>
                <a:cs typeface="Calibri"/>
                <a:sym typeface="Calibri"/>
              </a:endParaRPr>
            </a:p>
          </p:txBody>
        </p:sp>
        <p:pic>
          <p:nvPicPr>
            <p:cNvPr id="168" name="Google Shape;168;p45"/>
            <p:cNvPicPr preferRelativeResize="0"/>
            <p:nvPr/>
          </p:nvPicPr>
          <p:blipFill>
            <a:blip r:embed="rId4">
              <a:alphaModFix/>
            </a:blip>
            <a:stretch>
              <a:fillRect/>
            </a:stretch>
          </p:blipFill>
          <p:spPr>
            <a:xfrm>
              <a:off x="5282969" y="8237700"/>
              <a:ext cx="6050906" cy="1273875"/>
            </a:xfrm>
            <a:prstGeom prst="rect">
              <a:avLst/>
            </a:prstGeom>
            <a:noFill/>
            <a:ln>
              <a:noFill/>
            </a:ln>
          </p:spPr>
        </p:pic>
      </p:grpSp>
      <p:sp>
        <p:nvSpPr>
          <p:cNvPr id="169" name="Google Shape;169;p45"/>
          <p:cNvSpPr txBox="1"/>
          <p:nvPr/>
        </p:nvSpPr>
        <p:spPr>
          <a:xfrm>
            <a:off x="12139375" y="8895725"/>
            <a:ext cx="5801100" cy="785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1600"/>
              </a:spcBef>
              <a:spcAft>
                <a:spcPts val="0"/>
              </a:spcAft>
              <a:buNone/>
            </a:pPr>
            <a:r>
              <a:rPr lang="en" sz="2000">
                <a:solidFill>
                  <a:srgbClr val="434343"/>
                </a:solidFill>
                <a:latin typeface="Calibri"/>
                <a:ea typeface="Calibri"/>
                <a:cs typeface="Calibri"/>
                <a:sym typeface="Calibri"/>
              </a:rPr>
              <a:t>Math formulas credits: </a:t>
            </a:r>
            <a:r>
              <a:rPr lang="en" sz="2000" u="sng">
                <a:solidFill>
                  <a:schemeClr val="hlink"/>
                </a:solidFill>
                <a:latin typeface="Calibri"/>
                <a:ea typeface="Calibri"/>
                <a:cs typeface="Calibri"/>
                <a:sym typeface="Calibri"/>
                <a:hlinkClick r:id="rId5"/>
              </a:rPr>
              <a:t>https://en.wikipedia.org/wiki/Moving_average</a:t>
            </a:r>
            <a:endParaRPr sz="20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SMAs and EMAs (3/3)</a:t>
            </a:r>
            <a:endParaRPr sz="4395"/>
          </a:p>
        </p:txBody>
      </p:sp>
      <p:pic>
        <p:nvPicPr>
          <p:cNvPr id="175" name="Google Shape;175;p46"/>
          <p:cNvPicPr preferRelativeResize="0"/>
          <p:nvPr/>
        </p:nvPicPr>
        <p:blipFill>
          <a:blip r:embed="rId3">
            <a:alphaModFix/>
          </a:blip>
          <a:stretch>
            <a:fillRect/>
          </a:stretch>
        </p:blipFill>
        <p:spPr>
          <a:xfrm>
            <a:off x="614075" y="2871900"/>
            <a:ext cx="17051326" cy="5929525"/>
          </a:xfrm>
          <a:prstGeom prst="rect">
            <a:avLst/>
          </a:prstGeom>
          <a:noFill/>
          <a:ln>
            <a:noFill/>
          </a:ln>
        </p:spPr>
      </p:pic>
      <p:grpSp>
        <p:nvGrpSpPr>
          <p:cNvPr id="176" name="Google Shape;176;p46"/>
          <p:cNvGrpSpPr/>
          <p:nvPr/>
        </p:nvGrpSpPr>
        <p:grpSpPr>
          <a:xfrm>
            <a:off x="2463875" y="2008500"/>
            <a:ext cx="12690875" cy="2896200"/>
            <a:chOff x="2463875" y="2008500"/>
            <a:chExt cx="12690875" cy="2896200"/>
          </a:xfrm>
        </p:grpSpPr>
        <p:sp>
          <p:nvSpPr>
            <p:cNvPr id="177" name="Google Shape;177;p46"/>
            <p:cNvSpPr txBox="1"/>
            <p:nvPr/>
          </p:nvSpPr>
          <p:spPr>
            <a:xfrm>
              <a:off x="6423500" y="2008500"/>
              <a:ext cx="2669700" cy="7509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9900"/>
                  </a:solidFill>
                </a:rPr>
                <a:t>3-days SMA</a:t>
              </a:r>
              <a:endParaRPr b="1" sz="3000">
                <a:solidFill>
                  <a:srgbClr val="FF9900"/>
                </a:solidFill>
              </a:endParaRPr>
            </a:p>
          </p:txBody>
        </p:sp>
        <p:sp>
          <p:nvSpPr>
            <p:cNvPr id="178" name="Google Shape;178;p46"/>
            <p:cNvSpPr txBox="1"/>
            <p:nvPr/>
          </p:nvSpPr>
          <p:spPr>
            <a:xfrm>
              <a:off x="9454275" y="2008500"/>
              <a:ext cx="2669700" cy="750900"/>
            </a:xfrm>
            <a:prstGeom prst="rect">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rPr>
                <a:t>15</a:t>
              </a:r>
              <a:r>
                <a:rPr b="1" lang="en" sz="3000">
                  <a:solidFill>
                    <a:srgbClr val="9900FF"/>
                  </a:solidFill>
                </a:rPr>
                <a:t>-days SMA</a:t>
              </a:r>
              <a:endParaRPr b="1" sz="3000">
                <a:solidFill>
                  <a:srgbClr val="9900FF"/>
                </a:solidFill>
              </a:endParaRPr>
            </a:p>
          </p:txBody>
        </p:sp>
        <p:sp>
          <p:nvSpPr>
            <p:cNvPr id="179" name="Google Shape;179;p46"/>
            <p:cNvSpPr txBox="1"/>
            <p:nvPr/>
          </p:nvSpPr>
          <p:spPr>
            <a:xfrm>
              <a:off x="12485050" y="2008500"/>
              <a:ext cx="2669700" cy="750900"/>
            </a:xfrm>
            <a:prstGeom prst="rect">
              <a:avLst/>
            </a:prstGeom>
            <a:no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4A86E8"/>
                  </a:solidFill>
                </a:rPr>
                <a:t>50</a:t>
              </a:r>
              <a:r>
                <a:rPr b="1" lang="en" sz="3000">
                  <a:solidFill>
                    <a:srgbClr val="4A86E8"/>
                  </a:solidFill>
                </a:rPr>
                <a:t>-days SMA</a:t>
              </a:r>
              <a:endParaRPr b="1" sz="3000">
                <a:solidFill>
                  <a:srgbClr val="4A86E8"/>
                </a:solidFill>
              </a:endParaRPr>
            </a:p>
          </p:txBody>
        </p:sp>
        <p:cxnSp>
          <p:nvCxnSpPr>
            <p:cNvPr id="180" name="Google Shape;180;p46"/>
            <p:cNvCxnSpPr>
              <a:endCxn id="179" idx="2"/>
            </p:cNvCxnSpPr>
            <p:nvPr/>
          </p:nvCxnSpPr>
          <p:spPr>
            <a:xfrm flipH="1" rot="10800000">
              <a:off x="13143400" y="2759400"/>
              <a:ext cx="676500" cy="2145300"/>
            </a:xfrm>
            <a:prstGeom prst="straightConnector1">
              <a:avLst/>
            </a:prstGeom>
            <a:noFill/>
            <a:ln cap="flat" cmpd="sng" w="38100">
              <a:solidFill>
                <a:srgbClr val="4A86E8"/>
              </a:solidFill>
              <a:prstDash val="solid"/>
              <a:round/>
              <a:headEnd len="med" w="med" type="triangle"/>
              <a:tailEnd len="med" w="med" type="none"/>
            </a:ln>
          </p:spPr>
        </p:cxnSp>
        <p:cxnSp>
          <p:nvCxnSpPr>
            <p:cNvPr id="181" name="Google Shape;181;p46"/>
            <p:cNvCxnSpPr>
              <a:endCxn id="177" idx="2"/>
            </p:cNvCxnSpPr>
            <p:nvPr/>
          </p:nvCxnSpPr>
          <p:spPr>
            <a:xfrm rot="10800000">
              <a:off x="7758350" y="2759400"/>
              <a:ext cx="33300" cy="651000"/>
            </a:xfrm>
            <a:prstGeom prst="straightConnector1">
              <a:avLst/>
            </a:prstGeom>
            <a:noFill/>
            <a:ln cap="flat" cmpd="sng" w="38100">
              <a:solidFill>
                <a:srgbClr val="FF9900"/>
              </a:solidFill>
              <a:prstDash val="solid"/>
              <a:round/>
              <a:headEnd len="med" w="med" type="triangle"/>
              <a:tailEnd len="med" w="med" type="none"/>
            </a:ln>
          </p:spPr>
        </p:cxnSp>
        <p:sp>
          <p:nvSpPr>
            <p:cNvPr id="182" name="Google Shape;182;p46"/>
            <p:cNvSpPr txBox="1"/>
            <p:nvPr/>
          </p:nvSpPr>
          <p:spPr>
            <a:xfrm>
              <a:off x="2463875" y="2008500"/>
              <a:ext cx="2669700" cy="750900"/>
            </a:xfrm>
            <a:prstGeom prst="rect">
              <a:avLst/>
            </a:prstGeom>
            <a:noFill/>
            <a:ln cap="flat" cmpd="sng" w="762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9999"/>
                  </a:solidFill>
                </a:rPr>
                <a:t>Price line</a:t>
              </a:r>
              <a:endParaRPr b="1" sz="3000">
                <a:solidFill>
                  <a:srgbClr val="999999"/>
                </a:solidFill>
              </a:endParaRPr>
            </a:p>
          </p:txBody>
        </p:sp>
        <p:cxnSp>
          <p:nvCxnSpPr>
            <p:cNvPr id="183" name="Google Shape;183;p46"/>
            <p:cNvCxnSpPr>
              <a:endCxn id="182" idx="2"/>
            </p:cNvCxnSpPr>
            <p:nvPr/>
          </p:nvCxnSpPr>
          <p:spPr>
            <a:xfrm rot="10800000">
              <a:off x="3798725" y="2759400"/>
              <a:ext cx="2600400" cy="1723800"/>
            </a:xfrm>
            <a:prstGeom prst="straightConnector1">
              <a:avLst/>
            </a:prstGeom>
            <a:noFill/>
            <a:ln cap="flat" cmpd="sng" w="38100">
              <a:solidFill>
                <a:srgbClr val="999999"/>
              </a:solidFill>
              <a:prstDash val="solid"/>
              <a:round/>
              <a:headEnd len="med" w="med" type="triangle"/>
              <a:tailEnd len="med" w="med" type="none"/>
            </a:ln>
          </p:spPr>
        </p:cxnSp>
        <p:cxnSp>
          <p:nvCxnSpPr>
            <p:cNvPr id="184" name="Google Shape;184;p46"/>
            <p:cNvCxnSpPr>
              <a:endCxn id="178" idx="2"/>
            </p:cNvCxnSpPr>
            <p:nvPr/>
          </p:nvCxnSpPr>
          <p:spPr>
            <a:xfrm flipH="1" rot="10800000">
              <a:off x="8838825" y="2759400"/>
              <a:ext cx="1950300" cy="1379100"/>
            </a:xfrm>
            <a:prstGeom prst="straightConnector1">
              <a:avLst/>
            </a:prstGeom>
            <a:noFill/>
            <a:ln cap="flat" cmpd="sng" w="38100">
              <a:solidFill>
                <a:srgbClr val="9900FF"/>
              </a:solidFill>
              <a:prstDash val="solid"/>
              <a:round/>
              <a:headEnd len="med" w="med" type="triangle"/>
              <a:tailEnd len="med" w="med" type="none"/>
            </a:ln>
          </p:spPr>
        </p:cxnSp>
      </p:grpSp>
      <p:grpSp>
        <p:nvGrpSpPr>
          <p:cNvPr id="185" name="Google Shape;185;p46"/>
          <p:cNvGrpSpPr/>
          <p:nvPr/>
        </p:nvGrpSpPr>
        <p:grpSpPr>
          <a:xfrm>
            <a:off x="572175" y="3864075"/>
            <a:ext cx="17051400" cy="6194675"/>
            <a:chOff x="572175" y="3864075"/>
            <a:chExt cx="17051400" cy="6194675"/>
          </a:xfrm>
        </p:grpSpPr>
        <p:sp>
          <p:nvSpPr>
            <p:cNvPr id="186" name="Google Shape;186;p46"/>
            <p:cNvSpPr txBox="1"/>
            <p:nvPr/>
          </p:nvSpPr>
          <p:spPr>
            <a:xfrm>
              <a:off x="572175" y="8854550"/>
              <a:ext cx="17051400" cy="12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 sz="3600">
                  <a:solidFill>
                    <a:srgbClr val="434343"/>
                  </a:solidFill>
                  <a:latin typeface="Calibri"/>
                  <a:ea typeface="Calibri"/>
                  <a:cs typeface="Calibri"/>
                  <a:sym typeface="Calibri"/>
                </a:rPr>
                <a:t>MAs </a:t>
              </a:r>
              <a:r>
                <a:rPr b="1" lang="en" sz="3600">
                  <a:solidFill>
                    <a:srgbClr val="434343"/>
                  </a:solidFill>
                  <a:latin typeface="Calibri"/>
                  <a:ea typeface="Calibri"/>
                  <a:cs typeface="Calibri"/>
                  <a:sym typeface="Calibri"/>
                </a:rPr>
                <a:t>crossovers </a:t>
              </a:r>
              <a:r>
                <a:rPr lang="en" sz="3600">
                  <a:solidFill>
                    <a:srgbClr val="434343"/>
                  </a:solidFill>
                  <a:latin typeface="Calibri"/>
                  <a:ea typeface="Calibri"/>
                  <a:cs typeface="Calibri"/>
                  <a:sym typeface="Calibri"/>
                </a:rPr>
                <a:t>can be used as signals for bullish/bearish trends identification</a:t>
              </a:r>
              <a:endParaRPr sz="3000">
                <a:solidFill>
                  <a:srgbClr val="434343"/>
                </a:solidFill>
                <a:latin typeface="Calibri"/>
                <a:ea typeface="Calibri"/>
                <a:cs typeface="Calibri"/>
                <a:sym typeface="Calibri"/>
              </a:endParaRPr>
            </a:p>
          </p:txBody>
        </p:sp>
        <p:grpSp>
          <p:nvGrpSpPr>
            <p:cNvPr id="187" name="Google Shape;187;p46"/>
            <p:cNvGrpSpPr/>
            <p:nvPr/>
          </p:nvGrpSpPr>
          <p:grpSpPr>
            <a:xfrm>
              <a:off x="7919250" y="3864075"/>
              <a:ext cx="9565300" cy="2415550"/>
              <a:chOff x="7919250" y="3864075"/>
              <a:chExt cx="9565300" cy="2415550"/>
            </a:xfrm>
          </p:grpSpPr>
          <p:sp>
            <p:nvSpPr>
              <p:cNvPr id="188" name="Google Shape;188;p46"/>
              <p:cNvSpPr/>
              <p:nvPr/>
            </p:nvSpPr>
            <p:spPr>
              <a:xfrm>
                <a:off x="7919250" y="3864075"/>
                <a:ext cx="201600" cy="180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6"/>
              <p:cNvSpPr/>
              <p:nvPr/>
            </p:nvSpPr>
            <p:spPr>
              <a:xfrm>
                <a:off x="9430425" y="4449825"/>
                <a:ext cx="201600" cy="180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6"/>
              <p:cNvSpPr/>
              <p:nvPr/>
            </p:nvSpPr>
            <p:spPr>
              <a:xfrm>
                <a:off x="13903375" y="6099025"/>
                <a:ext cx="201600" cy="180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6"/>
              <p:cNvSpPr/>
              <p:nvPr/>
            </p:nvSpPr>
            <p:spPr>
              <a:xfrm>
                <a:off x="16426150" y="5617550"/>
                <a:ext cx="201600" cy="180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6"/>
              <p:cNvSpPr/>
              <p:nvPr/>
            </p:nvSpPr>
            <p:spPr>
              <a:xfrm>
                <a:off x="17282950" y="5798150"/>
                <a:ext cx="201600" cy="180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7"/>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0500"/>
              <a:t>Code Sample: calculate SMAs and EMAs for cryptos</a:t>
            </a:r>
            <a:endParaRPr sz="10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203" name="Google Shape;203;p48"/>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SMAs and EMAs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calculate SMAs and EMAs for cryptos</a:t>
            </a:r>
            <a:endParaRPr sz="3997">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9"/>
          <p:cNvSpPr txBox="1"/>
          <p:nvPr>
            <p:ph type="ctrTitle"/>
          </p:nvPr>
        </p:nvSpPr>
        <p:spPr>
          <a:xfrm>
            <a:off x="780950" y="4246475"/>
            <a:ext cx="146184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rPr lang="en"/>
              <a:t>Better visualizations for crypto prices</a:t>
            </a:r>
            <a:endParaRPr/>
          </a:p>
        </p:txBody>
      </p:sp>
      <p:sp>
        <p:nvSpPr>
          <p:cNvPr id="209" name="Google Shape;209;p49"/>
          <p:cNvSpPr txBox="1"/>
          <p:nvPr>
            <p:ph idx="1" type="subTitle"/>
          </p:nvPr>
        </p:nvSpPr>
        <p:spPr>
          <a:xfrm>
            <a:off x="780954" y="61852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